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61" r:id="rId2"/>
    <p:sldId id="269" r:id="rId3"/>
    <p:sldId id="295" r:id="rId4"/>
    <p:sldId id="301" r:id="rId5"/>
    <p:sldId id="294" r:id="rId6"/>
    <p:sldId id="258" r:id="rId7"/>
    <p:sldId id="288" r:id="rId8"/>
    <p:sldId id="299" r:id="rId9"/>
    <p:sldId id="297" r:id="rId10"/>
    <p:sldId id="298" r:id="rId11"/>
    <p:sldId id="296" r:id="rId12"/>
    <p:sldId id="289" r:id="rId13"/>
    <p:sldId id="300" r:id="rId14"/>
    <p:sldId id="28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7"/>
    <p:restoredTop sz="77312"/>
  </p:normalViewPr>
  <p:slideViewPr>
    <p:cSldViewPr>
      <p:cViewPr varScale="1">
        <p:scale>
          <a:sx n="87" d="100"/>
          <a:sy n="87" d="100"/>
        </p:scale>
        <p:origin x="15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5T15:30:03.005"/>
    </inkml:context>
    <inkml:brush xml:id="br0">
      <inkml:brushProperty name="width" value="0.5" units="cm"/>
      <inkml:brushProperty name="height" value="1" units="cm"/>
      <inkml:brushProperty name="color" value="#00B44B"/>
      <inkml:brushProperty name="transparency" value="63"/>
      <inkml:brushProperty name="tip" value="rectangle"/>
      <inkml:brushProperty name="rasterOp" value="maskPen"/>
      <inkml:brushProperty name="ignorePressure" value="1"/>
    </inkml:brush>
  </inkml:definitions>
  <inkml:trace contextRef="#ctx0" brushRef="#br0">0 728,'6'1,"-3"1,4-1,-4 1,2 0,1 0,-3 0,2 0,0 1,6 3,-9-4,13 11,0 0,0 0,-2 1,24 30,-18-22,43 57,20 22,-51-68,14 13,-28-22,-13-19,0 2,1-1,0 1,-1-2,2 1,0-1,6 6,-12-11,3 1,-3-1,1 0,0 1,0-1,0 0,-1 0,2 1,-2-1,1 0,-1 0,2 0,-1 0,0 0,0 0,0 0,0 0,0 0,-1-1,2 1,-2 0,1 0,-1-1,1 1,0 0,0-1,0 1,0 0,0 0,0-1,-1-1,0 2,3-2,0-2,0 0,1-1,-1 0,3-6,-3 6,122-237,-54 107,-14 30,18-33,37-9,-56 77,-44 56,0 0,0 1,21-17,49-29,-8 7,-63 42,1 3,0 0,2 1,0 0,23-8,26-12,-39 14,-5 0,3 3,21-10,-29 16,-4-1,0 0,1 1,23-2,-20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027D3-4AEB-FF4A-90A8-81DC2B04C429}" type="datetimeFigureOut">
              <a:rPr lang="en-US" smtClean="0"/>
              <a:t>4/2/25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32A39-6877-3A46-A773-BC3525B73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Lu-177 </a:t>
            </a:r>
            <a:r>
              <a:rPr lang="en-US" dirty="0" err="1"/>
              <a:t>Edotreotide</a:t>
            </a:r>
            <a:r>
              <a:rPr lang="en-US" dirty="0"/>
              <a:t> = DOTATOC instead of DOTATATE</a:t>
            </a:r>
          </a:p>
          <a:p>
            <a:endParaRPr lang="en-US" dirty="0"/>
          </a:p>
          <a:p>
            <a:r>
              <a:rPr lang="en-US" dirty="0" err="1"/>
              <a:t>Dotatate</a:t>
            </a:r>
            <a:r>
              <a:rPr lang="en-US" dirty="0"/>
              <a:t> &gt; binding to SSTR2 than </a:t>
            </a:r>
            <a:r>
              <a:rPr lang="en-US" dirty="0" err="1"/>
              <a:t>Dotatoc</a:t>
            </a:r>
            <a:endParaRPr lang="en-US" dirty="0"/>
          </a:p>
          <a:p>
            <a:r>
              <a:rPr lang="en-US" dirty="0"/>
              <a:t>But </a:t>
            </a:r>
            <a:r>
              <a:rPr lang="en-US" dirty="0" err="1"/>
              <a:t>Dotatoc</a:t>
            </a:r>
            <a:r>
              <a:rPr lang="en-US" dirty="0"/>
              <a:t> may bind also to SSTR5 </a:t>
            </a:r>
          </a:p>
          <a:p>
            <a:r>
              <a:rPr lang="en-US" dirty="0"/>
              <a:t>With more affinity than </a:t>
            </a:r>
            <a:r>
              <a:rPr lang="en-US" dirty="0" err="1"/>
              <a:t>Doatate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Royal Free study - </a:t>
            </a:r>
            <a:r>
              <a:rPr lang="en-US" dirty="0" err="1"/>
              <a:t>eligib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32A39-6877-3A46-A773-BC3525B736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8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B4C64-8CD3-41B7-9FB3-672EB07501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50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32A39-6877-3A46-A773-BC3525B736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8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32A39-6877-3A46-A773-BC3525B736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7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495B-265A-3640-A86D-CF6557A57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8D040-30B0-B044-9181-52222BA17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68EA4-1A3A-7E47-BBC1-1AECDAA6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EEF8-D429-41A8-9C3D-B45C4850EDC0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4BE3D-A2EB-BD48-BD84-57C2DAB7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458F4-3319-FF43-91E0-4BF1E0C0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2416-FE2E-4B09-875E-D5FC130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53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E004A-07D1-A54C-BDD4-E777154D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8AE3E-251D-BD4F-BC3B-EF9CE4650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CD59C-DB6C-DF42-BDB3-506F54B38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EEF8-D429-41A8-9C3D-B45C4850EDC0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4C998-6800-9A4B-AA7C-B0D10840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9ECDA-4B20-B94A-B180-01712FB4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2416-FE2E-4B09-875E-D5FC130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10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CFCEBD-8125-5C45-BC13-94508DD126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75320-5991-0F41-BC60-6E453D1F9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ACD2E-5E20-D94C-A05A-94F57B390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EEF8-D429-41A8-9C3D-B45C4850EDC0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8776C-983A-BB4F-AA06-37977E33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7850D-F162-CD4E-A7F3-955205D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2416-FE2E-4B09-875E-D5FC130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81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191E6-A3EA-2744-A802-6E262E535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A4802-2986-A84C-B551-DB04A4E8D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5E38C-B541-CE41-92A2-E0043B90F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EEF8-D429-41A8-9C3D-B45C4850EDC0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4930F-CCFE-3E46-9858-37E41271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32D76-EEB3-1641-8982-3BD58F91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2416-FE2E-4B09-875E-D5FC130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13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14DF-28C8-DE49-862A-066F6935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AC2F1-7005-9B4C-82CE-172CB94E8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2EB53-60F7-EB40-A210-FC97A0F6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EEF8-D429-41A8-9C3D-B45C4850EDC0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CC9CE-C8D7-A942-9767-CDA8C09C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6C9A3-BAE7-7641-B308-34C052E4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2416-FE2E-4B09-875E-D5FC130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95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A9A2-D8D1-DC4C-BD7D-0C1E351C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AE704-7BCF-CE4C-9DBF-811910CB8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8A320-E4D2-2F42-8FC8-F188D9D52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D2105-322D-FB46-AD03-50DC4C78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EEF8-D429-41A8-9C3D-B45C4850EDC0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BD7E7-6913-F247-B9ED-6A16B1B8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C643D-E0BC-C143-B976-557B46D03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2416-FE2E-4B09-875E-D5FC130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2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21B3B-A028-1047-B7F7-DBB723C17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835F4-C7A8-6048-BBEB-313340FD6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D7C5D-56AF-284F-83B4-C14EF119C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F3821-3CBD-7C4D-97B9-BB172A117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4B48D-EF10-2C4A-B975-094ECBDE3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B6E1EC-147A-0942-867C-231C4D08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EEF8-D429-41A8-9C3D-B45C4850EDC0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58E03-6005-3041-8424-8375CBE4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372F93-92CF-0849-8E37-5C233B7EA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2416-FE2E-4B09-875E-D5FC130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70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C6564-D027-054A-9931-2EDDA45C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9E336-B634-B946-809C-24C2D85D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EEF8-D429-41A8-9C3D-B45C4850EDC0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56EB2D-3F04-094F-94C2-3283FAA5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6B778-220D-1C4D-9582-4287AA8B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2416-FE2E-4B09-875E-D5FC130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11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F853E6-FDEE-D947-B7B9-6F4DACAD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EEF8-D429-41A8-9C3D-B45C4850EDC0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9BD57-F5AD-9743-9DF3-B6AF94DD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66F2D-31C7-8542-B020-4177BC74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2416-FE2E-4B09-875E-D5FC130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00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238E3-0240-474F-B3DB-C4961CD54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486CE-FE42-A647-AC30-744A8BDE3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9029C-5951-CB49-A196-66899EF93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CDBEB-D979-BD4B-A7D0-B5A039A1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EEF8-D429-41A8-9C3D-B45C4850EDC0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AF240-5AA2-7745-B3D4-9F9B0625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67CDB-0C8C-D34D-BC17-FFE044CC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2416-FE2E-4B09-875E-D5FC130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1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A80A8-EEE4-ED43-A37F-B9FBF5092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742E3B-6386-9B4A-83B6-D86107DE3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95117-9681-914A-96E9-4643467B5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0EC0-5666-C84D-B88F-96D7A4C2D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EEF8-D429-41A8-9C3D-B45C4850EDC0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D73B9-EC73-5242-A4A1-74639FAB5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AA49D-24E2-E642-980A-72B4073C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02416-FE2E-4B09-875E-D5FC130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0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0000">
              <a:schemeClr val="accent6">
                <a:lumMod val="24000"/>
                <a:lumOff val="76000"/>
              </a:schemeClr>
            </a:gs>
            <a:gs pos="100000">
              <a:schemeClr val="accent2"/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4BDB23-DDFB-8240-969E-27EBB1BD7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5CA79-0811-7841-BF80-7863CD00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76528-EC63-8B47-A6B5-2B7AB86FF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EEF8-D429-41A8-9C3D-B45C4850EDC0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E72DF-08E4-E242-A3E3-05D2ADDFC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E5B83-901B-8F49-A014-DA12103A4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02416-FE2E-4B09-875E-D5FC130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44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hyperlink" Target="mailto:a.frilling@imperial.ac.uk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23770E-6688-704E-8C5D-E8F483673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0"/>
            <a:ext cx="2232248" cy="22322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78279" y="2379933"/>
            <a:ext cx="8208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“Clinical Trials Overview”</a:t>
            </a:r>
          </a:p>
          <a:p>
            <a:pPr algn="ctr"/>
            <a:endParaRPr lang="en-GB" sz="3200" b="1" dirty="0"/>
          </a:p>
          <a:p>
            <a:pPr algn="ctr"/>
            <a:endParaRPr lang="en-GB" sz="2800" b="1" dirty="0"/>
          </a:p>
          <a:p>
            <a:pPr algn="ctr"/>
            <a:r>
              <a:rPr lang="en-GB" sz="2800" b="1" dirty="0"/>
              <a:t>Dr Alan Anthoney</a:t>
            </a:r>
          </a:p>
          <a:p>
            <a:pPr algn="ctr"/>
            <a:r>
              <a:rPr lang="en-GB" sz="2800" b="1" i="1" dirty="0"/>
              <a:t>(St James University Hospital, Leeds)</a:t>
            </a:r>
            <a:endParaRPr lang="en-GB" sz="3200" b="1" dirty="0"/>
          </a:p>
          <a:p>
            <a:pPr algn="ctr"/>
            <a:endParaRPr lang="en-GB" sz="2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CC3ECC-FA79-A245-BD08-AA433ABD1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465" y="615987"/>
            <a:ext cx="3500895" cy="100027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UKI NETS </a:t>
            </a: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21</a:t>
            </a:r>
            <a:r>
              <a:rPr lang="en-US" altLang="en-US" sz="1600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st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National Conference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Monday </a:t>
            </a: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2nd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December 2024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Mercure Holland House Hote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l, </a:t>
            </a: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Cardiff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endParaRPr kumimoji="0" lang="en-US" altLang="en-US" sz="14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0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E0A21-BB30-8978-46F9-1E17E467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C9B32-A44F-4E20-79B4-79302403C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95907-E450-D128-628B-B85F470F8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" y="0"/>
            <a:ext cx="12117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07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0F1D3A-D4FD-D347-95FA-F695F517F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Genomic Analysis to guide clinical trials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4979CC-8337-B042-9FC7-695B03874E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3500 participants recruited</a:t>
            </a:r>
          </a:p>
          <a:p>
            <a:r>
              <a:rPr lang="en-US" dirty="0"/>
              <a:t>26 patients neuroendocrine cancer</a:t>
            </a:r>
          </a:p>
          <a:p>
            <a:r>
              <a:rPr lang="en-US" dirty="0"/>
              <a:t>Range of gene mutations</a:t>
            </a:r>
          </a:p>
          <a:p>
            <a:r>
              <a:rPr lang="en-US" dirty="0"/>
              <a:t>ATM, CDKN2A/B, CHK2, MSH2</a:t>
            </a:r>
          </a:p>
          <a:p>
            <a:r>
              <a:rPr lang="en-US" dirty="0"/>
              <a:t>ATRX, MEN-1, NF1, TSC</a:t>
            </a:r>
          </a:p>
          <a:p>
            <a:endParaRPr lang="en-US" dirty="0"/>
          </a:p>
          <a:p>
            <a:r>
              <a:rPr lang="en-US" dirty="0"/>
              <a:t>4 – 5 participants – clinical trial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E4F15-C753-E18E-7804-CA81F017C2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TARGET NATIONAL study</a:t>
            </a:r>
          </a:p>
          <a:p>
            <a:r>
              <a:rPr lang="en-GB" dirty="0"/>
              <a:t>FMI </a:t>
            </a:r>
            <a:r>
              <a:rPr lang="en-GB" dirty="0" err="1"/>
              <a:t>ctDNA</a:t>
            </a:r>
            <a:r>
              <a:rPr lang="en-GB" dirty="0"/>
              <a:t> analysis – 300+ cancer related genes</a:t>
            </a:r>
          </a:p>
          <a:p>
            <a:r>
              <a:rPr lang="en-GB" dirty="0"/>
              <a:t>Patients without standard treatment option</a:t>
            </a:r>
          </a:p>
          <a:p>
            <a:r>
              <a:rPr lang="en-GB" dirty="0"/>
              <a:t>Determining whether actionable mutations – improves entry into and responses in early phase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3928818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9761C-CF32-2D4E-A55F-947E053D1D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Studies in development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3C40A-B5D0-3F9E-BEB4-00D1CE22F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2389942"/>
            <a:ext cx="2872389" cy="2614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D7ED0E-D272-E293-E3D0-8CB6095ED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033" y="2239219"/>
            <a:ext cx="2917967" cy="42536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AE303C-4FB1-C651-0816-028FFEF7B149}"/>
              </a:ext>
            </a:extLst>
          </p:cNvPr>
          <p:cNvSpPr txBox="1"/>
          <p:nvPr/>
        </p:nvSpPr>
        <p:spPr>
          <a:xfrm>
            <a:off x="4439816" y="1398300"/>
            <a:ext cx="2818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/>
              <a:t>Dareon</a:t>
            </a:r>
            <a:r>
              <a:rPr lang="en-GB" sz="3200" b="1" dirty="0"/>
              <a:t> – 5 trial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22CEE9-4D55-50E5-C7C5-57884107A9AA}"/>
              </a:ext>
            </a:extLst>
          </p:cNvPr>
          <p:cNvSpPr txBox="1"/>
          <p:nvPr/>
        </p:nvSpPr>
        <p:spPr>
          <a:xfrm>
            <a:off x="6380204" y="2419151"/>
            <a:ext cx="540442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BI764532 – DLL3 / CD3 IgG like T-cell engager</a:t>
            </a:r>
          </a:p>
          <a:p>
            <a:endParaRPr lang="en-GB" b="1" dirty="0"/>
          </a:p>
          <a:p>
            <a:r>
              <a:rPr lang="en-GB" b="1" dirty="0"/>
              <a:t>DLL3 over-expressed in cells with neuroendocrine</a:t>
            </a:r>
          </a:p>
          <a:p>
            <a:r>
              <a:rPr lang="en-GB" b="1" dirty="0"/>
              <a:t>differentiation e.g. SCLC / NEC</a:t>
            </a:r>
          </a:p>
          <a:p>
            <a:endParaRPr lang="en-GB" b="1" dirty="0"/>
          </a:p>
          <a:p>
            <a:r>
              <a:rPr lang="en-GB" b="1" dirty="0"/>
              <a:t>Relapsed/refractory extra-pulmonary NECs </a:t>
            </a:r>
          </a:p>
          <a:p>
            <a:r>
              <a:rPr lang="en-GB" b="1" dirty="0"/>
              <a:t>or large cell NEC of the lung, after ≥1 prior line of </a:t>
            </a:r>
          </a:p>
          <a:p>
            <a:r>
              <a:rPr lang="en-GB" b="1" dirty="0"/>
              <a:t>therapy including at least one platinum-based regimen</a:t>
            </a:r>
          </a:p>
          <a:p>
            <a:endParaRPr lang="en-GB" b="1" dirty="0"/>
          </a:p>
          <a:p>
            <a:r>
              <a:rPr lang="en-GB" b="1" dirty="0"/>
              <a:t>Currently closed for interim analysis</a:t>
            </a:r>
          </a:p>
          <a:p>
            <a:endParaRPr lang="en-GB" b="1" dirty="0"/>
          </a:p>
          <a:p>
            <a:r>
              <a:rPr lang="en-GB" b="1" dirty="0"/>
              <a:t>McNamara (Christie,  Manchester) </a:t>
            </a:r>
          </a:p>
          <a:p>
            <a:r>
              <a:rPr lang="en-GB" b="1" dirty="0"/>
              <a:t>– likely open during 2025</a:t>
            </a:r>
          </a:p>
        </p:txBody>
      </p:sp>
    </p:spTree>
    <p:extLst>
      <p:ext uri="{BB962C8B-B14F-4D97-AF65-F5344CB8AC3E}">
        <p14:creationId xmlns:p14="http://schemas.microsoft.com/office/powerpoint/2010/main" val="1372899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27BF06-54B8-CFB0-7FEF-073258BB4800}"/>
              </a:ext>
            </a:extLst>
          </p:cNvPr>
          <p:cNvSpPr txBox="1"/>
          <p:nvPr/>
        </p:nvSpPr>
        <p:spPr>
          <a:xfrm>
            <a:off x="479376" y="188640"/>
            <a:ext cx="69014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/>
              <a:t>Studies in Development </a:t>
            </a:r>
          </a:p>
          <a:p>
            <a:r>
              <a:rPr lang="en-GB" sz="4800" b="1"/>
              <a:t>– the power of the patient</a:t>
            </a:r>
            <a:endParaRPr lang="en-GB" sz="4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D82BDC-9975-5D0C-C8D7-61B11358C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2276872"/>
            <a:ext cx="6591300" cy="4067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E11127-1C63-E603-EFF8-E3BE2AD5B894}"/>
              </a:ext>
            </a:extLst>
          </p:cNvPr>
          <p:cNvSpPr txBox="1"/>
          <p:nvPr/>
        </p:nvSpPr>
        <p:spPr>
          <a:xfrm>
            <a:off x="7623174" y="764704"/>
            <a:ext cx="451392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RZ358 / </a:t>
            </a:r>
            <a:r>
              <a:rPr lang="en-GB" sz="2800" b="1" dirty="0" err="1"/>
              <a:t>ersodetug</a:t>
            </a:r>
            <a:r>
              <a:rPr lang="en-GB" sz="2800" b="1" dirty="0"/>
              <a:t> (</a:t>
            </a:r>
            <a:r>
              <a:rPr lang="en-GB" sz="2800" b="1" dirty="0" err="1"/>
              <a:t>Rezolute</a:t>
            </a:r>
            <a:r>
              <a:rPr lang="en-GB" sz="2800" b="1" dirty="0"/>
              <a:t>)</a:t>
            </a:r>
          </a:p>
          <a:p>
            <a:endParaRPr lang="en-GB" b="1" dirty="0"/>
          </a:p>
          <a:p>
            <a:r>
              <a:rPr lang="en-GB" b="1" dirty="0" err="1"/>
              <a:t>MAb</a:t>
            </a:r>
            <a:r>
              <a:rPr lang="en-GB" b="1" dirty="0"/>
              <a:t> binding to insulin receptor – allosteric</a:t>
            </a:r>
          </a:p>
          <a:p>
            <a:r>
              <a:rPr lang="en-GB" b="1" dirty="0"/>
              <a:t>Modulation in signalling component.</a:t>
            </a:r>
          </a:p>
          <a:p>
            <a:r>
              <a:rPr lang="en-GB" b="1" dirty="0"/>
              <a:t>Reduced effect of insulin / IGF2 on GLUT4</a:t>
            </a:r>
          </a:p>
          <a:p>
            <a:endParaRPr lang="en-GB" b="1" dirty="0"/>
          </a:p>
          <a:p>
            <a:r>
              <a:rPr lang="en-GB" b="1" dirty="0"/>
              <a:t>Current trial in Paediatric congenital</a:t>
            </a:r>
          </a:p>
          <a:p>
            <a:r>
              <a:rPr lang="en-GB" b="1" dirty="0" err="1"/>
              <a:t>Hyperinsulinaemia</a:t>
            </a:r>
            <a:r>
              <a:rPr lang="en-GB" b="1" dirty="0"/>
              <a:t> (GOSH/MCH)</a:t>
            </a:r>
          </a:p>
          <a:p>
            <a:endParaRPr lang="en-GB" b="1" dirty="0"/>
          </a:p>
          <a:p>
            <a:r>
              <a:rPr lang="en-GB" b="1" dirty="0"/>
              <a:t>Planned trial – </a:t>
            </a:r>
            <a:r>
              <a:rPr lang="en-GB" b="1" u="sng" dirty="0"/>
              <a:t>malignant insulinoma</a:t>
            </a:r>
          </a:p>
          <a:p>
            <a:r>
              <a:rPr lang="en-GB" b="1" dirty="0"/>
              <a:t>10 sites USA / 5 sites Europe</a:t>
            </a:r>
          </a:p>
          <a:p>
            <a:endParaRPr lang="en-GB" b="1" dirty="0"/>
          </a:p>
          <a:p>
            <a:r>
              <a:rPr lang="en-GB" b="1" dirty="0"/>
              <a:t>Parallel Phase 2 trials – </a:t>
            </a:r>
          </a:p>
          <a:p>
            <a:r>
              <a:rPr lang="en-GB" b="1" dirty="0"/>
              <a:t>symptomatic in-patients &amp; </a:t>
            </a:r>
          </a:p>
          <a:p>
            <a:r>
              <a:rPr lang="en-GB" b="1" dirty="0"/>
              <a:t>randomised phase II in less symptomatic</a:t>
            </a:r>
          </a:p>
          <a:p>
            <a:r>
              <a:rPr lang="en-GB" b="1" dirty="0"/>
              <a:t>Out-patients</a:t>
            </a:r>
          </a:p>
          <a:p>
            <a:r>
              <a:rPr lang="en-GB" b="1" dirty="0"/>
              <a:t>Likely opening  Q2/2025.  </a:t>
            </a:r>
          </a:p>
          <a:p>
            <a:endParaRPr lang="en-GB" b="1" dirty="0"/>
          </a:p>
          <a:p>
            <a:r>
              <a:rPr lang="en-GB" b="1"/>
              <a:t>Likely travel </a:t>
            </a:r>
            <a:r>
              <a:rPr lang="en-GB" b="1" dirty="0"/>
              <a:t>support </a:t>
            </a:r>
            <a:r>
              <a:rPr lang="en-GB" b="1"/>
              <a:t>for patients.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94766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90FD-990F-3B44-BC63-62286C1B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/ Never opened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00056-E572-0841-98CC-2A3F6DF69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SALUS – long term safety of </a:t>
            </a:r>
            <a:r>
              <a:rPr lang="en-US" dirty="0" err="1"/>
              <a:t>Lutathera</a:t>
            </a:r>
            <a:r>
              <a:rPr lang="en-US" dirty="0"/>
              <a:t> ( non-intervention trial )</a:t>
            </a:r>
          </a:p>
          <a:p>
            <a:r>
              <a:rPr lang="en-US" dirty="0"/>
              <a:t>ARTISAN – (Sharma) completed recruitment. 24 patients. 2/24 pt RILD. Awaiting information on </a:t>
            </a:r>
            <a:r>
              <a:rPr lang="en-US" dirty="0" err="1"/>
              <a:t>personalised</a:t>
            </a:r>
            <a:r>
              <a:rPr lang="en-US"/>
              <a:t> dosimetry.</a:t>
            </a:r>
            <a:endParaRPr lang="en-US" dirty="0"/>
          </a:p>
          <a:p>
            <a:r>
              <a:rPr lang="en-US" dirty="0" err="1"/>
              <a:t>Belzutifan</a:t>
            </a:r>
            <a:r>
              <a:rPr lang="en-US" dirty="0"/>
              <a:t> ( MK 6842 ) – CI (UK) Sharma – completed recruitment.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88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F56D-D51A-1249-B457-62052DF02B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7881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63552" y="792447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UKI NETS 21</a:t>
            </a:r>
            <a:r>
              <a:rPr lang="en-GB" sz="2400" baseline="30000" dirty="0"/>
              <a:t>st</a:t>
            </a:r>
            <a:r>
              <a:rPr lang="en-GB" sz="2400" dirty="0"/>
              <a:t> National Conference</a:t>
            </a:r>
            <a:endParaRPr lang="en-GB" sz="2400" b="1" dirty="0"/>
          </a:p>
          <a:p>
            <a:pPr algn="ctr"/>
            <a:r>
              <a:rPr lang="en-GB" sz="2400" b="1" dirty="0"/>
              <a:t>Conflict of Interest</a:t>
            </a:r>
          </a:p>
          <a:p>
            <a:pPr algn="ctr"/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05720" y="2027397"/>
            <a:ext cx="5724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Name: ……Alan  </a:t>
            </a:r>
            <a:r>
              <a:rPr lang="en-GB" sz="1600" dirty="0" err="1"/>
              <a:t>Anthoney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>
                <a:sym typeface="Wingdings 2"/>
              </a:rPr>
              <a:t> </a:t>
            </a:r>
            <a:r>
              <a:rPr lang="en-GB" sz="1600" dirty="0"/>
              <a:t>I have the following potential conflicts of interest to report:</a:t>
            </a:r>
            <a:br>
              <a:rPr lang="en-GB" sz="1600" dirty="0"/>
            </a:br>
            <a:r>
              <a:rPr lang="en-GB" sz="1600" dirty="0"/>
              <a:t>	</a:t>
            </a:r>
            <a:r>
              <a:rPr lang="en-GB" sz="1600" dirty="0">
                <a:sym typeface="Wingdings 2"/>
              </a:rPr>
              <a:t> </a:t>
            </a:r>
            <a:r>
              <a:rPr lang="en-GB" sz="1600" dirty="0"/>
              <a:t>Research Contracts</a:t>
            </a:r>
            <a:br>
              <a:rPr lang="en-GB" sz="1600" dirty="0"/>
            </a:br>
            <a:r>
              <a:rPr lang="en-GB" sz="1600" dirty="0"/>
              <a:t>	</a:t>
            </a:r>
            <a:r>
              <a:rPr lang="en-GB" sz="1600" dirty="0">
                <a:sym typeface="Wingdings 2"/>
              </a:rPr>
              <a:t> </a:t>
            </a:r>
            <a:r>
              <a:rPr lang="en-GB" sz="1600" dirty="0"/>
              <a:t>Consulting</a:t>
            </a:r>
            <a:br>
              <a:rPr lang="en-GB" sz="1600" dirty="0"/>
            </a:br>
            <a:r>
              <a:rPr lang="en-GB" sz="1600" dirty="0"/>
              <a:t>	</a:t>
            </a:r>
            <a:r>
              <a:rPr lang="en-GB" sz="1600" dirty="0">
                <a:sym typeface="Wingdings 2"/>
              </a:rPr>
              <a:t> </a:t>
            </a:r>
            <a:r>
              <a:rPr lang="en-GB" sz="1600" dirty="0"/>
              <a:t>Employment in the Industry</a:t>
            </a:r>
            <a:br>
              <a:rPr lang="en-GB" sz="1600" dirty="0"/>
            </a:br>
            <a:r>
              <a:rPr lang="en-GB" sz="1600" dirty="0"/>
              <a:t>	</a:t>
            </a:r>
            <a:r>
              <a:rPr lang="en-GB" sz="1600" dirty="0">
                <a:sym typeface="Wingdings 2"/>
              </a:rPr>
              <a:t> </a:t>
            </a:r>
            <a:r>
              <a:rPr lang="en-GB" sz="1600" dirty="0"/>
              <a:t>Stockholder of a healthcare company</a:t>
            </a:r>
            <a:br>
              <a:rPr lang="en-GB" sz="1600" dirty="0"/>
            </a:br>
            <a:r>
              <a:rPr lang="en-GB" sz="1600" dirty="0"/>
              <a:t>	</a:t>
            </a:r>
            <a:r>
              <a:rPr lang="en-GB" sz="1600" dirty="0">
                <a:sym typeface="Wingdings 2"/>
              </a:rPr>
              <a:t> </a:t>
            </a:r>
            <a:r>
              <a:rPr lang="en-GB" sz="1600" dirty="0"/>
              <a:t>Owner of a healthcare company</a:t>
            </a:r>
            <a:br>
              <a:rPr lang="en-GB" sz="1600" dirty="0"/>
            </a:br>
            <a:r>
              <a:rPr lang="en-GB" sz="1600" dirty="0"/>
              <a:t>	</a:t>
            </a:r>
            <a:r>
              <a:rPr lang="en-GB" sz="1600" dirty="0">
                <a:sym typeface="Wingdings 2"/>
              </a:rPr>
              <a:t> </a:t>
            </a:r>
            <a:r>
              <a:rPr lang="en-GB" sz="1600" dirty="0"/>
              <a:t>Other(s) </a:t>
            </a:r>
            <a:r>
              <a:rPr lang="en-GB" sz="1600" i="1" dirty="0">
                <a:solidFill>
                  <a:srgbClr val="FF0000"/>
                </a:solidFill>
              </a:rPr>
              <a:t>– please include details</a:t>
            </a:r>
            <a:br>
              <a:rPr lang="en-GB" sz="1600" dirty="0"/>
            </a:br>
            <a:r>
              <a:rPr lang="en-GB" sz="1600" i="1" dirty="0">
                <a:solidFill>
                  <a:srgbClr val="FF0000"/>
                </a:solidFill>
              </a:rPr>
              <a:t>No commercial logos or product names to be included please.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>
                <a:sym typeface="Wingdings 2"/>
              </a:rPr>
              <a:t>X  </a:t>
            </a:r>
            <a:r>
              <a:rPr lang="en-GB" sz="1600" dirty="0"/>
              <a:t>I declare that I have no potential conflict of interest.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C9A5B1-393C-0B8E-5DE5-D2DEAA358AB3}"/>
              </a:ext>
            </a:extLst>
          </p:cNvPr>
          <p:cNvSpPr txBox="1"/>
          <p:nvPr/>
        </p:nvSpPr>
        <p:spPr>
          <a:xfrm>
            <a:off x="911424" y="5733256"/>
            <a:ext cx="10408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Responsibility for any trials currently running or in development that are not mentioned is entirely my fault.</a:t>
            </a:r>
          </a:p>
          <a:p>
            <a:r>
              <a:rPr lang="en-GB" b="1" dirty="0"/>
              <a:t>- Let me know and we can get them on UKINETS webpage.</a:t>
            </a:r>
          </a:p>
        </p:txBody>
      </p:sp>
    </p:spTree>
    <p:extLst>
      <p:ext uri="{BB962C8B-B14F-4D97-AF65-F5344CB8AC3E}">
        <p14:creationId xmlns:p14="http://schemas.microsoft.com/office/powerpoint/2010/main" val="54205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363D-948B-FB4C-B2CB-9EBE3EFB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081"/>
            <a:ext cx="10515600" cy="1325563"/>
          </a:xfrm>
        </p:spPr>
        <p:txBody>
          <a:bodyPr/>
          <a:lstStyle/>
          <a:p>
            <a:r>
              <a:rPr lang="en-US" b="1" dirty="0"/>
              <a:t>PRRT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30430-ABA8-0646-B04D-28CC25A4F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b="1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E1957-6A81-DB42-8806-AE58E00F62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991544" y="1286669"/>
            <a:ext cx="8760296" cy="542925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COMPOSE</a:t>
            </a:r>
          </a:p>
          <a:p>
            <a:r>
              <a:rPr lang="en-US" b="1" dirty="0"/>
              <a:t>Lutetium </a:t>
            </a:r>
            <a:r>
              <a:rPr lang="en-US" b="1" baseline="30000" dirty="0"/>
              <a:t>177</a:t>
            </a:r>
            <a:r>
              <a:rPr lang="en-US" b="1" dirty="0"/>
              <a:t>Lu-Edotreotide Versus Best Standard of Care (</a:t>
            </a:r>
            <a:r>
              <a:rPr lang="en-US" b="1" dirty="0" err="1"/>
              <a:t>Everolimus</a:t>
            </a:r>
            <a:r>
              <a:rPr lang="en-US" b="1" dirty="0"/>
              <a:t>/</a:t>
            </a:r>
            <a:r>
              <a:rPr lang="en-US" b="1" dirty="0" err="1"/>
              <a:t>Sunitinib</a:t>
            </a:r>
            <a:r>
              <a:rPr lang="en-US" b="1" dirty="0"/>
              <a:t> or chemotherapy –</a:t>
            </a:r>
            <a:r>
              <a:rPr lang="en-US" b="1" dirty="0" err="1"/>
              <a:t>Captem</a:t>
            </a:r>
            <a:r>
              <a:rPr lang="en-US" b="1" dirty="0"/>
              <a:t>/FOLFOX)</a:t>
            </a:r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or 2</a:t>
            </a:r>
            <a:r>
              <a:rPr lang="en-US" b="1" baseline="30000" dirty="0"/>
              <a:t>nd</a:t>
            </a:r>
            <a:r>
              <a:rPr lang="en-US" b="1" dirty="0"/>
              <a:t> line treatment.</a:t>
            </a:r>
          </a:p>
          <a:p>
            <a:r>
              <a:rPr lang="en-US" b="1" dirty="0"/>
              <a:t>More aggressive Grade-2 and Grade-3 </a:t>
            </a:r>
            <a:r>
              <a:rPr lang="en-US" b="1" dirty="0" err="1"/>
              <a:t>GastroEnteroPancreatic</a:t>
            </a:r>
            <a:r>
              <a:rPr lang="en-US" b="1" dirty="0"/>
              <a:t> </a:t>
            </a:r>
            <a:r>
              <a:rPr lang="en-US" b="1" dirty="0" err="1"/>
              <a:t>NeuroEndocrine</a:t>
            </a:r>
            <a:r>
              <a:rPr lang="en-US" b="1" dirty="0"/>
              <a:t> Tumors (GEP-NETs)        KI-67 15 -55%</a:t>
            </a:r>
          </a:p>
          <a:p>
            <a:r>
              <a:rPr lang="en-US" b="1" dirty="0"/>
              <a:t>Primary end-point: PFS ( measured 12 weekly during study )</a:t>
            </a:r>
          </a:p>
          <a:p>
            <a:r>
              <a:rPr lang="en-US" b="1" dirty="0" err="1"/>
              <a:t>Srirajskanthan</a:t>
            </a:r>
            <a:r>
              <a:rPr lang="en-US" b="1" dirty="0"/>
              <a:t> (King’s)</a:t>
            </a:r>
          </a:p>
          <a:p>
            <a:r>
              <a:rPr lang="en-US" b="1" dirty="0"/>
              <a:t>202 randomized  Nov 2024. Open for inward referral. Likely to complete Q1 2025.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4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35874A-E161-50C5-9339-4A09FDC20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PRRT Studies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Trial of Lu-177 DOTATATE (</a:t>
            </a:r>
            <a:r>
              <a:rPr kumimoji="0" lang="en-GB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Lutathera</a:t>
            </a: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®) in Unlicensed Indications (Caplin, Royal Free)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2D8346-4603-82FF-9686-88B05A9DBD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total of 75-110 patients will be enrolled in the following subgroups: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Repeat PRRT (2 cycles each): 35-45 patients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Bronchial NET (4 cycles each): 25-35 patients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Paraganglioma (4 cycles each): 10-20 patients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Others (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MTC) (4 cycles each): 5-10 patients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8371F9-6253-DF28-0553-BF19705A29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Eligibility –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Progressive disease on 2 CT ( &lt; 3years &amp; within 6 months 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</a:rPr>
              <a:t>All target lesions positive on </a:t>
            </a:r>
            <a:r>
              <a:rPr lang="en-GB" sz="2100" b="1" dirty="0" err="1">
                <a:solidFill>
                  <a:prstClr val="black"/>
                </a:solidFill>
                <a:latin typeface="Calibri" panose="020F0502020204030204"/>
              </a:rPr>
              <a:t>GaDOTATATE</a:t>
            </a:r>
            <a:r>
              <a:rPr lang="en-GB" sz="2100" b="1" dirty="0">
                <a:solidFill>
                  <a:prstClr val="black"/>
                </a:solidFill>
                <a:latin typeface="Calibri" panose="020F0502020204030204"/>
              </a:rPr>
              <a:t> scan - ≥ liver uptake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Previous PRRT &gt; 18 months ago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</a:rPr>
              <a:t>KPS ≥ 60;  1+ measurable lesion (RECIST)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GFR &gt; 40ml/min, Alb&gt; 30, Hb </a:t>
            </a:r>
            <a:r>
              <a:rPr lang="en-GB" sz="2100" b="1" dirty="0">
                <a:solidFill>
                  <a:prstClr val="black"/>
                </a:solidFill>
                <a:latin typeface="Calibri" panose="020F0502020204030204"/>
              </a:rPr>
              <a:t>&gt;80.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 consented – 9 completed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repeat PRRT, 2 PGL, 3 Bronchial NET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33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4029-1A8F-F940-A136-18EA3B97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NELMAS study</a:t>
            </a:r>
            <a:br>
              <a:rPr lang="en-US" b="1" dirty="0"/>
            </a:br>
            <a:r>
              <a:rPr lang="en-US" sz="3600" b="1" dirty="0"/>
              <a:t>Neuroendocrine Metastases in Adjuvant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82795-1DE9-414E-BAEF-EF118DB932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Professor Frilling (Imperial)</a:t>
            </a:r>
          </a:p>
          <a:p>
            <a:endParaRPr lang="en-US" b="1" dirty="0"/>
          </a:p>
          <a:p>
            <a:r>
              <a:rPr lang="en-US" b="1" dirty="0"/>
              <a:t>Evidence suggests that significant relapse rate in G1/G2 GEP NET after curative resection liver metastases.</a:t>
            </a:r>
          </a:p>
          <a:p>
            <a:r>
              <a:rPr lang="en-US" b="1" dirty="0"/>
              <a:t>? Role of adjuvant therapy in reducing recurrence.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EC329-FF42-A84B-970D-9DB3654233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Aim: compare effect of 2 cycles </a:t>
            </a:r>
            <a:r>
              <a:rPr lang="en-US" b="1" baseline="30000" dirty="0"/>
              <a:t>177</a:t>
            </a:r>
            <a:r>
              <a:rPr lang="en-US" b="1" dirty="0"/>
              <a:t>Lu-Dotatate v’s standard management after R0/R1 resection of G1/G2 GEP NET liver metastases</a:t>
            </a:r>
          </a:p>
          <a:p>
            <a:r>
              <a:rPr lang="en-US" b="1" dirty="0"/>
              <a:t>1:1 </a:t>
            </a:r>
            <a:r>
              <a:rPr lang="en-US" b="1" dirty="0" err="1"/>
              <a:t>randomisation</a:t>
            </a:r>
            <a:endParaRPr lang="en-US" b="1" dirty="0"/>
          </a:p>
          <a:p>
            <a:r>
              <a:rPr lang="en-US" b="1" dirty="0"/>
              <a:t>Phase II trial – 15 centers</a:t>
            </a:r>
          </a:p>
          <a:p>
            <a:r>
              <a:rPr lang="en-US" b="1" dirty="0" err="1"/>
              <a:t>GaDOTATATE</a:t>
            </a:r>
            <a:r>
              <a:rPr lang="en-US" b="1" dirty="0"/>
              <a:t> scan prior to surgery. </a:t>
            </a:r>
          </a:p>
          <a:p>
            <a:r>
              <a:rPr lang="en-US" b="1" dirty="0"/>
              <a:t>Relapse free survival endpoint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2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6">
            <a:extLst>
              <a:ext uri="{FF2B5EF4-FFF2-40B4-BE49-F238E27FC236}">
                <a16:creationId xmlns:a16="http://schemas.microsoft.com/office/drawing/2014/main" id="{C9FBF820-6E41-CA6C-74C3-61418AC34EC5}"/>
              </a:ext>
            </a:extLst>
          </p:cNvPr>
          <p:cNvSpPr>
            <a:spLocks noGrp="1"/>
          </p:cNvSpPr>
          <p:nvPr/>
        </p:nvSpPr>
        <p:spPr>
          <a:xfrm>
            <a:off x="1" y="8198"/>
            <a:ext cx="12192000" cy="111903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 </a:t>
            </a:r>
            <a:r>
              <a:rPr kumimoji="0" lang="en-GB" sz="1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NELMAS</a:t>
            </a:r>
            <a:r>
              <a:rPr kumimoji="0" lang="en-GB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  <a:r>
              <a:rPr kumimoji="0" lang="en-GB" sz="8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multi-centre, stratified, open, randomized, comparator-controlled, parallel group phase II study comparing adjuvant treatment with </a:t>
            </a:r>
            <a:r>
              <a:rPr kumimoji="0" lang="en-GB" sz="8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177</a:t>
            </a:r>
            <a:r>
              <a:rPr kumimoji="0" lang="en-GB" sz="8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Lu-DOTATATE (Lutathera®) to best supportive care in patients after resection of neuroendocrine liver metastases (NE-LM)</a:t>
            </a:r>
            <a:endParaRPr kumimoji="0" lang="en-GB" sz="8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A0816E-0E12-8F47-9E12-1A73E5B37BC7}"/>
              </a:ext>
            </a:extLst>
          </p:cNvPr>
          <p:cNvGrpSpPr/>
          <p:nvPr/>
        </p:nvGrpSpPr>
        <p:grpSpPr>
          <a:xfrm>
            <a:off x="0" y="1146733"/>
            <a:ext cx="12222922" cy="5733113"/>
            <a:chOff x="0" y="1146733"/>
            <a:chExt cx="12222922" cy="5733113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5F7E25E8-259C-14D8-262A-2EA1A3DBFEE5}"/>
                </a:ext>
              </a:extLst>
            </p:cNvPr>
            <p:cNvSpPr txBox="1">
              <a:spLocks/>
            </p:cNvSpPr>
            <p:nvPr/>
          </p:nvSpPr>
          <p:spPr>
            <a:xfrm>
              <a:off x="8044729" y="1963272"/>
              <a:ext cx="4077733" cy="21543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G3 NET or NEC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Prior PRRT or systemic treatment or other relevant treatments within 12W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Prior external RT to &gt;25% BM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Incomplete tumour debulking of NE LM or non-resectable NE LM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A4942F6-94BF-E930-7BD0-D787A7368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192296"/>
              <a:ext cx="7857219" cy="3235741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1F9348E-9C7D-0CA7-8EB4-DB0FB881A84B}"/>
                </a:ext>
              </a:extLst>
            </p:cNvPr>
            <p:cNvSpPr/>
            <p:nvPr/>
          </p:nvSpPr>
          <p:spPr>
            <a:xfrm>
              <a:off x="0" y="6507156"/>
              <a:ext cx="12192000" cy="37269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</a:t>
              </a:r>
              <a:r>
                <a:rPr kumimoji="0" lang="en-US" sz="2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patient enrolled at Hammersmith!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6B0B82-F923-9627-DB26-5BDD7BCBD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005" y="6572600"/>
              <a:ext cx="2772317" cy="30624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4E0158-D162-C5F3-3FE9-30BAC00965DF}"/>
                </a:ext>
              </a:extLst>
            </p:cNvPr>
            <p:cNvSpPr txBox="1"/>
            <p:nvPr/>
          </p:nvSpPr>
          <p:spPr>
            <a:xfrm>
              <a:off x="48339" y="1146733"/>
              <a:ext cx="121745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Overall DFS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after 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ADJUVANT Lutathera vs SOC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in patients w R0/R1 resected liver metastases of G1/2 GEP- NETs &amp; no extrahepatic disease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FF2285E-F877-02ED-CB1A-90ED29E27D44}"/>
                </a:ext>
              </a:extLst>
            </p:cNvPr>
            <p:cNvSpPr/>
            <p:nvPr/>
          </p:nvSpPr>
          <p:spPr>
            <a:xfrm>
              <a:off x="8032369" y="4205094"/>
              <a:ext cx="3478313" cy="215434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Times New Roman" panose="02020603050405020304" pitchFamily="18" charset="0"/>
                  <a:cs typeface="+mn-cs"/>
                </a:rPr>
                <a:t>106 patients UK (12 sites in set-up) &amp; EU sites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Times New Roman" panose="02020603050405020304" pitchFamily="18" charset="0"/>
                  <a:cs typeface="+mn-cs"/>
                </a:rPr>
                <a:t>Patient referrals: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ptos" panose="02110004020202020204"/>
                  <a:ea typeface="Times New Roman" panose="02020603050405020304" pitchFamily="18" charset="0"/>
                  <a:cs typeface="+mn-cs"/>
                </a:rPr>
                <a:t>Prof Frilling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Times New Roman" panose="02020603050405020304" pitchFamily="18" charset="0"/>
                  <a:cs typeface="+mn-cs"/>
                </a:rPr>
                <a:t>T: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+mn-cs"/>
                </a:rPr>
                <a:t>+44 (0) 20 33138542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Times New Roman" panose="02020603050405020304" pitchFamily="18" charset="0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E: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ptos" panose="02110004020202020204"/>
                  <a:ea typeface="Times New Roman" panose="02020603050405020304" pitchFamily="18" charset="0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a.frilling@imperial.ac.uk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ptos" panose="02110004020202020204"/>
                  <a:ea typeface="Times New Roman" panose="02020603050405020304" pitchFamily="18" charset="0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Times New Roman" panose="02020603050405020304" pitchFamily="18" charset="0"/>
                  <a:cs typeface="+mn-cs"/>
                </a:rPr>
                <a:t>Hammersmith Hospital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Times New Roman" panose="02020603050405020304" pitchFamily="18" charset="0"/>
                  <a:cs typeface="+mn-cs"/>
                </a:rPr>
                <a:t>NIHR-adopted/ IRAS 1006904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5D7E41-F581-CEB7-5304-76EE6539CFDD}"/>
                </a:ext>
              </a:extLst>
            </p:cNvPr>
            <p:cNvSpPr txBox="1"/>
            <p:nvPr/>
          </p:nvSpPr>
          <p:spPr>
            <a:xfrm>
              <a:off x="48339" y="2094533"/>
              <a:ext cx="7810690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dash"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285750" lvl="0" indent="-285750" algn="just">
                <a:buFont typeface="Arial" panose="020B0604020202020204" pitchFamily="34" charset="0"/>
                <a:buChar char="•"/>
                <a:defRPr b="1" i="1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cs typeface="Calibri" panose="020F0502020204030204" pitchFamily="34" charset="0"/>
                </a:rPr>
                <a:t>Patients with </a:t>
              </a:r>
              <a:r>
                <a:rPr kumimoji="0" lang="en-GB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cs typeface="Calibri" panose="020F0502020204030204" pitchFamily="34" charset="0"/>
                </a:rPr>
                <a:t>well diff. G1/2 (Ki67&lt;20%) 1ary GEP NET after synchronous / metachronous 1</a:t>
              </a:r>
              <a:r>
                <a:rPr kumimoji="0" lang="en-GB" sz="1800" b="1" i="1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cs typeface="Calibri" panose="020F0502020204030204" pitchFamily="34" charset="0"/>
                </a:rPr>
                <a:t>ary</a:t>
              </a:r>
              <a:r>
                <a:rPr kumimoji="0" lang="en-GB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cs typeface="Calibri" panose="020F0502020204030204" pitchFamily="34" charset="0"/>
                </a:rPr>
                <a:t> tumour &amp; R0/R1 liver resection</a:t>
              </a:r>
              <a:endPara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cs typeface="Calibri" panose="020F050202020403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cs typeface="Calibri" panose="020F0502020204030204" pitchFamily="34" charset="0"/>
                </a:rPr>
                <a:t>MRI scan + </a:t>
              </a:r>
              <a:r>
                <a:rPr kumimoji="0" lang="en-GB" sz="1800" b="1" i="1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cs typeface="Calibri" panose="020F0502020204030204" pitchFamily="34" charset="0"/>
                </a:rPr>
                <a:t>68</a:t>
              </a:r>
              <a:r>
                <a:rPr kumimoji="0" lang="en-GB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cs typeface="Calibri" panose="020F0502020204030204" pitchFamily="34" charset="0"/>
                </a:rPr>
                <a:t>Ga DOTATATE PET/CT confirm LM &amp; no extrahepatic disease  </a:t>
              </a:r>
              <a:endPara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991E696-F8F3-DC7F-D160-FCA68195101C}"/>
                </a:ext>
              </a:extLst>
            </p:cNvPr>
            <p:cNvSpPr/>
            <p:nvPr/>
          </p:nvSpPr>
          <p:spPr>
            <a:xfrm>
              <a:off x="48340" y="1694329"/>
              <a:ext cx="2614178" cy="380400"/>
            </a:xfrm>
            <a:prstGeom prst="rect">
              <a:avLst/>
            </a:prstGeom>
            <a:solidFill>
              <a:srgbClr val="FFFF00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Key eligibility criteria</a:t>
              </a:r>
            </a:p>
          </p:txBody>
        </p:sp>
        <p:sp>
          <p:nvSpPr>
            <p:cNvPr id="30" name="&quot;Not Allowed&quot; Symbol 29">
              <a:extLst>
                <a:ext uri="{FF2B5EF4-FFF2-40B4-BE49-F238E27FC236}">
                  <a16:creationId xmlns:a16="http://schemas.microsoft.com/office/drawing/2014/main" id="{71835F9C-C65E-5FA0-2382-C5FC9EAC3759}"/>
                </a:ext>
              </a:extLst>
            </p:cNvPr>
            <p:cNvSpPr/>
            <p:nvPr/>
          </p:nvSpPr>
          <p:spPr>
            <a:xfrm>
              <a:off x="11076413" y="2172878"/>
              <a:ext cx="860349" cy="938669"/>
            </a:xfrm>
            <a:prstGeom prst="noSmoking">
              <a:avLst/>
            </a:prstGeom>
            <a:solidFill>
              <a:srgbClr val="FF0000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3875CA6-6AE1-7982-7288-A00FCEB1C1F8}"/>
                    </a:ext>
                  </a:extLst>
                </p14:cNvPr>
                <p14:cNvContentPartPr/>
                <p14:nvPr/>
              </p14:nvContentPartPr>
              <p14:xfrm>
                <a:off x="2166510" y="2355389"/>
                <a:ext cx="573178" cy="435756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3875CA6-6AE1-7982-7288-A00FCEB1C1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76501" y="2175325"/>
                  <a:ext cx="752836" cy="795525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6659EB-9A9C-D814-DEFA-E2206AA5B00B}"/>
                </a:ext>
              </a:extLst>
            </p:cNvPr>
            <p:cNvSpPr/>
            <p:nvPr/>
          </p:nvSpPr>
          <p:spPr>
            <a:xfrm rot="16200000">
              <a:off x="10812624" y="5019326"/>
              <a:ext cx="2154350" cy="465332"/>
            </a:xfrm>
            <a:prstGeom prst="rect">
              <a:avLst/>
            </a:prstGeom>
            <a:solidFill>
              <a:srgbClr val="00B44B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RECRUITING!!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4675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C6D25D-287E-F847-96F1-D89F94AB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LANTANA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3473FC-D2DA-3544-8035-CD0255B52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LANTANA (Sharma –Imperial)</a:t>
            </a:r>
          </a:p>
          <a:p>
            <a:r>
              <a:rPr lang="en-US" b="1" dirty="0"/>
              <a:t>Phase1b trial</a:t>
            </a:r>
          </a:p>
          <a:p>
            <a:r>
              <a:rPr lang="en-US" b="1" baseline="30000" dirty="0"/>
              <a:t>177</a:t>
            </a:r>
            <a:r>
              <a:rPr lang="en-US" b="1" dirty="0"/>
              <a:t>Lu-DOTATATE + ASTX727 (</a:t>
            </a:r>
            <a:r>
              <a:rPr lang="en-US" b="1" dirty="0" err="1"/>
              <a:t>Decitabine</a:t>
            </a:r>
            <a:r>
              <a:rPr lang="en-US" b="1" dirty="0"/>
              <a:t> + </a:t>
            </a:r>
            <a:r>
              <a:rPr lang="en-US" b="1" dirty="0" err="1"/>
              <a:t>Cedazuridine</a:t>
            </a:r>
            <a:r>
              <a:rPr lang="en-US" b="1" dirty="0"/>
              <a:t>)</a:t>
            </a:r>
          </a:p>
          <a:p>
            <a:r>
              <a:rPr lang="en-US" b="1" dirty="0"/>
              <a:t>Evidence supports </a:t>
            </a:r>
            <a:r>
              <a:rPr lang="en-US" b="1" dirty="0" err="1"/>
              <a:t>hypermethylation</a:t>
            </a:r>
            <a:r>
              <a:rPr lang="en-US" b="1" dirty="0"/>
              <a:t> of SSTR gene promoters – decreased expression</a:t>
            </a:r>
          </a:p>
          <a:p>
            <a:r>
              <a:rPr lang="en-US" b="1" dirty="0"/>
              <a:t>Re-expression of SSTR</a:t>
            </a:r>
            <a:r>
              <a:rPr lang="en-US" b="1" baseline="-25000" dirty="0"/>
              <a:t>2</a:t>
            </a:r>
            <a:r>
              <a:rPr lang="en-US" b="1" dirty="0"/>
              <a:t> in </a:t>
            </a:r>
            <a:r>
              <a:rPr lang="en-US" b="1" dirty="0" err="1"/>
              <a:t>tumours</a:t>
            </a:r>
            <a:r>
              <a:rPr lang="en-US" b="1" dirty="0"/>
              <a:t> with low avidity by </a:t>
            </a:r>
            <a:r>
              <a:rPr lang="en-US" b="1" dirty="0" err="1"/>
              <a:t>demethylating</a:t>
            </a:r>
            <a:r>
              <a:rPr lang="en-US" b="1" dirty="0"/>
              <a:t> agents </a:t>
            </a:r>
          </a:p>
          <a:p>
            <a:r>
              <a:rPr lang="en-US" b="1" dirty="0"/>
              <a:t>Safety / tolerability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3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6011-2199-923A-A366-381E9D3D5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LANTANA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AA25-B8CB-9BBB-1B9B-1A570CC1B6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/>
              <a:t>Ki-67≤ 55% ( e.g. Gd 1-3NET )</a:t>
            </a:r>
          </a:p>
          <a:p>
            <a:r>
              <a:rPr lang="en-GB" b="1" dirty="0"/>
              <a:t>Uptake on </a:t>
            </a:r>
            <a:r>
              <a:rPr lang="en-GB" b="1" dirty="0" err="1"/>
              <a:t>GaDOTATATE</a:t>
            </a:r>
            <a:r>
              <a:rPr lang="en-GB" b="1" dirty="0"/>
              <a:t> scan &lt; background liver</a:t>
            </a:r>
          </a:p>
          <a:p>
            <a:r>
              <a:rPr lang="en-GB" b="1" dirty="0"/>
              <a:t>PD or intolerance to 1st line therapies including SSA</a:t>
            </a:r>
          </a:p>
          <a:p>
            <a:r>
              <a:rPr lang="en-GB" b="1" dirty="0"/>
              <a:t>ECOG – 0-2</a:t>
            </a:r>
          </a:p>
          <a:p>
            <a:endParaRPr lang="en-GB" b="1" dirty="0"/>
          </a:p>
          <a:p>
            <a:r>
              <a:rPr lang="en-GB" dirty="0"/>
              <a:t>Chief Investigator: r.sharma@imperial.ac.uk </a:t>
            </a:r>
          </a:p>
          <a:p>
            <a:r>
              <a:rPr lang="en-GB" dirty="0"/>
              <a:t>Investigator: antonio.dalessio@nhs.net </a:t>
            </a:r>
          </a:p>
          <a:p>
            <a:r>
              <a:rPr lang="en-GB" dirty="0"/>
              <a:t>Senior Research Nurse: caroline.ward1@nhs.net T: 02075942807 </a:t>
            </a:r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8C48A-2B54-DF7D-C40B-736861F2D8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/>
              <a:t>20 patients consented</a:t>
            </a:r>
          </a:p>
          <a:p>
            <a:r>
              <a:rPr lang="en-GB" b="1" dirty="0"/>
              <a:t>14 patents recruited</a:t>
            </a:r>
          </a:p>
          <a:p>
            <a:r>
              <a:rPr lang="en-GB" b="1" dirty="0"/>
              <a:t>Of patients treated – 6 show evidence of re-expression of SSTR by ASTX727</a:t>
            </a:r>
          </a:p>
          <a:p>
            <a:r>
              <a:rPr lang="en-GB" b="1" dirty="0"/>
              <a:t>4 patients treated with PRRT</a:t>
            </a:r>
          </a:p>
          <a:p>
            <a:endParaRPr lang="en-GB" b="1" dirty="0"/>
          </a:p>
          <a:p>
            <a:r>
              <a:rPr lang="en-GB" b="1" dirty="0"/>
              <a:t>Still recruiting – referrals accepted.</a:t>
            </a:r>
          </a:p>
          <a:p>
            <a:r>
              <a:rPr lang="en-GB" b="1" dirty="0"/>
              <a:t>6 Slots remain to be filled.</a:t>
            </a:r>
          </a:p>
        </p:txBody>
      </p:sp>
    </p:spTree>
    <p:extLst>
      <p:ext uri="{BB962C8B-B14F-4D97-AF65-F5344CB8AC3E}">
        <p14:creationId xmlns:p14="http://schemas.microsoft.com/office/powerpoint/2010/main" val="2204796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673F0-90E5-D7AC-2BF8-39DCA4AFB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Immune checkpoint modulators in 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CC0B8-4D45-08B6-B2DD-8BB9413303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NET Tumour + microenvironment – influence surrounding immune system</a:t>
            </a:r>
          </a:p>
          <a:p>
            <a:r>
              <a:rPr lang="en-GB" dirty="0"/>
              <a:t>Studies have shown – GEP-NEN expression of PD-1 / PDL-1 and presence of TILs. </a:t>
            </a:r>
          </a:p>
          <a:p>
            <a:r>
              <a:rPr lang="en-GB" dirty="0"/>
              <a:t>Evidence of prognostic significance – mixed. </a:t>
            </a:r>
          </a:p>
          <a:p>
            <a:r>
              <a:rPr lang="en-GB" dirty="0"/>
              <a:t>Higher grade tumours – more TILs &amp; higher TMB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92DFE-BC84-7832-F803-591C1562C1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Pembrolizumab – </a:t>
            </a:r>
          </a:p>
          <a:p>
            <a:r>
              <a:rPr lang="en-GB" dirty="0" err="1"/>
              <a:t>Spartalizumab</a:t>
            </a:r>
            <a:r>
              <a:rPr lang="en-GB" dirty="0"/>
              <a:t> – </a:t>
            </a:r>
          </a:p>
          <a:p>
            <a:r>
              <a:rPr lang="en-GB" dirty="0" err="1"/>
              <a:t>Toripalimab</a:t>
            </a:r>
            <a:r>
              <a:rPr lang="en-GB" dirty="0"/>
              <a:t> – phase 1b trial in GEP-NET and NEC. PDL-1 &gt;10% + high TMB – ORR = 50%</a:t>
            </a:r>
          </a:p>
          <a:p>
            <a:r>
              <a:rPr lang="en-GB" dirty="0"/>
              <a:t>Avelumab</a:t>
            </a:r>
          </a:p>
          <a:p>
            <a:r>
              <a:rPr lang="en-GB" dirty="0" err="1"/>
              <a:t>Ipi</a:t>
            </a:r>
            <a:r>
              <a:rPr lang="en-GB" dirty="0"/>
              <a:t>/</a:t>
            </a:r>
            <a:r>
              <a:rPr lang="en-GB" dirty="0" err="1"/>
              <a:t>Nivo</a:t>
            </a:r>
            <a:endParaRPr lang="en-GB" dirty="0"/>
          </a:p>
          <a:p>
            <a:r>
              <a:rPr lang="en-GB" dirty="0"/>
              <a:t>Durvalumab/</a:t>
            </a:r>
            <a:r>
              <a:rPr lang="en-GB" dirty="0" err="1"/>
              <a:t>Tremelimumab</a:t>
            </a:r>
            <a:endParaRPr lang="en-GB" dirty="0"/>
          </a:p>
          <a:p>
            <a:r>
              <a:rPr lang="en-GB" dirty="0" err="1"/>
              <a:t>Atezo</a:t>
            </a:r>
            <a:r>
              <a:rPr lang="en-GB" dirty="0"/>
              <a:t>/Bev</a:t>
            </a:r>
          </a:p>
          <a:p>
            <a:r>
              <a:rPr lang="en-GB" dirty="0" err="1"/>
              <a:t>Pembro</a:t>
            </a:r>
            <a:r>
              <a:rPr lang="en-GB" dirty="0"/>
              <a:t>/Lenvatinib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788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2748</TotalTime>
  <Words>1200</Words>
  <Application>Microsoft Office PowerPoint</Application>
  <PresentationFormat>Widescreen</PresentationFormat>
  <Paragraphs>167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PRRT studies</vt:lpstr>
      <vt:lpstr>  PRRT Studies  Trial of Lu-177 DOTATATE (Lutathera®) in Unlicensed Indications (Caplin, Royal Free) </vt:lpstr>
      <vt:lpstr>NELMAS study Neuroendocrine Metastases in Adjuvant Setting</vt:lpstr>
      <vt:lpstr>PowerPoint Presentation</vt:lpstr>
      <vt:lpstr>LANTANA study</vt:lpstr>
      <vt:lpstr>LANTANA study</vt:lpstr>
      <vt:lpstr>Immune checkpoint modulators in NET</vt:lpstr>
      <vt:lpstr>PowerPoint Presentation</vt:lpstr>
      <vt:lpstr>Genomic Analysis to guide clinical trials</vt:lpstr>
      <vt:lpstr>Studies in development</vt:lpstr>
      <vt:lpstr>PowerPoint Presentation</vt:lpstr>
      <vt:lpstr>Closed / Never opened studies</vt:lpstr>
      <vt:lpstr>PowerPoint Presentation</vt:lpstr>
    </vt:vector>
  </TitlesOfParts>
  <Company>Royal Free London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NETs for Newcomers: An Introduction to NET medicine</dc:title>
  <dc:creator>Mandair, Dal</dc:creator>
  <cp:lastModifiedBy>Maia Sissons</cp:lastModifiedBy>
  <cp:revision>121</cp:revision>
  <dcterms:created xsi:type="dcterms:W3CDTF">2019-07-31T16:18:57Z</dcterms:created>
  <dcterms:modified xsi:type="dcterms:W3CDTF">2025-04-02T13:51:46Z</dcterms:modified>
</cp:coreProperties>
</file>